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81388" autoAdjust="0"/>
  </p:normalViewPr>
  <p:slideViewPr>
    <p:cSldViewPr snapToGrid="0">
      <p:cViewPr varScale="1">
        <p:scale>
          <a:sx n="77" d="100"/>
          <a:sy n="77" d="100"/>
        </p:scale>
        <p:origin x="-99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70888" y="1295401"/>
            <a:ext cx="8650224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895" y="1524000"/>
            <a:ext cx="8664211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895" y="3299013"/>
            <a:ext cx="8664212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8" y="611872"/>
            <a:ext cx="5439393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198" y="1787856"/>
            <a:ext cx="5439393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6787489" y="359393"/>
            <a:ext cx="48768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6389" y="368301"/>
            <a:ext cx="2032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365" y="368301"/>
            <a:ext cx="8919635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4718" y="3352802"/>
            <a:ext cx="11222567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718" y="4771030"/>
            <a:ext cx="11222567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94640" y="363538"/>
            <a:ext cx="1120272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7" y="2403145"/>
            <a:ext cx="10742084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7" y="3736006"/>
            <a:ext cx="10742084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7" y="107576"/>
            <a:ext cx="10723035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367" y="1600201"/>
            <a:ext cx="512064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4761" y="1600201"/>
            <a:ext cx="512064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5" y="107576"/>
            <a:ext cx="10723035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5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2365" y="2347416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4760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4760" y="2347416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611872"/>
            <a:ext cx="512064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765" y="368300"/>
            <a:ext cx="512064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199" y="1787856"/>
            <a:ext cx="512064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2367" y="107576"/>
            <a:ext cx="10723035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7" y="1600201"/>
            <a:ext cx="1072303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6447" y="627566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CDEAA6B-F05E-4A4C-8939-8692FA3E29FC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611" y="6275669"/>
            <a:ext cx="6454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30541" y="6275669"/>
            <a:ext cx="132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F5E9683-11A4-4BA3-B4DB-082F04D895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MINING OF OPAL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763895" y="6020854"/>
            <a:ext cx="8664212" cy="837146"/>
          </a:xfrm>
        </p:spPr>
        <p:txBody>
          <a:bodyPr/>
          <a:lstStyle/>
          <a:p>
            <a:r>
              <a:rPr lang="en-US" dirty="0" smtClean="0"/>
              <a:t>Nicole </a:t>
            </a:r>
            <a:r>
              <a:rPr lang="en-US" dirty="0" err="1" smtClean="0"/>
              <a:t>bradley</a:t>
            </a:r>
            <a:r>
              <a:rPr lang="en-US" dirty="0" smtClean="0"/>
              <a:t> &amp; </a:t>
            </a:r>
            <a:r>
              <a:rPr lang="en-US" dirty="0" err="1" smtClean="0"/>
              <a:t>jonathan</a:t>
            </a:r>
            <a:r>
              <a:rPr lang="en-US" dirty="0" smtClean="0"/>
              <a:t> jones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1138" y="95252"/>
            <a:ext cx="3729039" cy="24191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6156" y="260275"/>
            <a:ext cx="2390419" cy="208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68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277937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What is opal?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3301" y="2895600"/>
            <a:ext cx="10655300" cy="2997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Opal is one of the world's most beautiful and precious gemstones. It is one of only six types of precious gemstones found on planet earth!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0" y="3835400"/>
            <a:ext cx="30226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6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opal made of?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895" y="3822751"/>
            <a:ext cx="8664212" cy="1654125"/>
          </a:xfrm>
        </p:spPr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srgbClr val="0D0D0D"/>
                </a:solidFill>
              </a:rPr>
              <a:t>Opal is a hydrated </a:t>
            </a:r>
            <a:r>
              <a:rPr lang="en-US" sz="3600" b="1" dirty="0">
                <a:solidFill>
                  <a:srgbClr val="0D0D0D"/>
                </a:solidFill>
              </a:rPr>
              <a:t>amorphous</a:t>
            </a:r>
            <a:r>
              <a:rPr lang="en-US" sz="3600" dirty="0">
                <a:solidFill>
                  <a:srgbClr val="0D0D0D"/>
                </a:solidFill>
              </a:rPr>
              <a:t> form of </a:t>
            </a:r>
            <a:r>
              <a:rPr lang="en-US" sz="3600" b="1" dirty="0" smtClean="0">
                <a:solidFill>
                  <a:srgbClr val="0D0D0D"/>
                </a:solidFill>
              </a:rPr>
              <a:t>silica</a:t>
            </a:r>
            <a:r>
              <a:rPr lang="en-US" sz="3600" dirty="0" smtClean="0">
                <a:solidFill>
                  <a:srgbClr val="0D0D0D"/>
                </a:solidFill>
              </a:rPr>
              <a:t> .The </a:t>
            </a:r>
            <a:r>
              <a:rPr lang="en-US" sz="3600" dirty="0">
                <a:solidFill>
                  <a:srgbClr val="0D0D0D"/>
                </a:solidFill>
              </a:rPr>
              <a:t>other crystalline forms of </a:t>
            </a:r>
            <a:r>
              <a:rPr lang="en-US" sz="3600" b="1" dirty="0">
                <a:solidFill>
                  <a:srgbClr val="0D0D0D"/>
                </a:solidFill>
              </a:rPr>
              <a:t>silica</a:t>
            </a:r>
            <a:r>
              <a:rPr lang="en-US" sz="3600" dirty="0">
                <a:solidFill>
                  <a:srgbClr val="0D0D0D"/>
                </a:solidFill>
              </a:rPr>
              <a:t>, which are classed as minerals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874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8040" y="365127"/>
            <a:ext cx="5079869" cy="1325563"/>
          </a:xfrm>
        </p:spPr>
        <p:txBody>
          <a:bodyPr/>
          <a:lstStyle/>
          <a:p>
            <a:r>
              <a:rPr lang="en-US" dirty="0" smtClean="0"/>
              <a:t>HOW IS OPAL MINED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368" y="1600201"/>
            <a:ext cx="10723035" cy="3051174"/>
          </a:xfrm>
        </p:spPr>
        <p:txBody>
          <a:bodyPr/>
          <a:lstStyle/>
          <a:p>
            <a:r>
              <a:rPr lang="en-US" dirty="0">
                <a:solidFill>
                  <a:srgbClr val="535353"/>
                </a:solidFill>
                <a:latin typeface="Helvetica"/>
              </a:rPr>
              <a:t>Opal is one of the few minerals which can be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taken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by a miner working alone. The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easiest way to mine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is by shaft sinking with a pick and shovel. A shaft is sunk straight down until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some opal dirt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is discovered. The miner would then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search in direction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sideways, following the "level" of opal. Driving along the level is carried out with picks and explosives. A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 screwdriver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is used to delicately extract any opal found, due to the frailty of the stone. Most mining was a two-man operation, one man in the hole and another up top </a:t>
            </a:r>
            <a:r>
              <a:rPr lang="en-US" dirty="0" smtClean="0">
                <a:solidFill>
                  <a:srgbClr val="535353"/>
                </a:solidFill>
                <a:latin typeface="Helvetica"/>
              </a:rPr>
              <a:t>to </a:t>
            </a:r>
            <a:r>
              <a:rPr lang="en-US" dirty="0">
                <a:solidFill>
                  <a:srgbClr val="535353"/>
                </a:solidFill>
                <a:latin typeface="Helvetica"/>
              </a:rPr>
              <a:t>haul out the dirt.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840" y="4275444"/>
            <a:ext cx="3666875" cy="247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silica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A1A1A"/>
                </a:solidFill>
                <a:latin typeface="ArialMT"/>
              </a:rPr>
              <a:t>A 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hard, unreactive, colorless compound that </a:t>
            </a:r>
            <a:r>
              <a:rPr lang="en-US" dirty="0" smtClean="0">
                <a:solidFill>
                  <a:srgbClr val="1A1A1A"/>
                </a:solidFill>
                <a:latin typeface="ArialMT"/>
              </a:rPr>
              <a:t>occurs 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as the mineral quartz and as a principal constituent of sandstone and other </a:t>
            </a:r>
            <a:r>
              <a:rPr lang="en-US" dirty="0" smtClean="0">
                <a:solidFill>
                  <a:srgbClr val="1A1A1A"/>
                </a:solidFill>
                <a:latin typeface="ArialMT"/>
              </a:rPr>
              <a:t>rocks.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1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colours</a:t>
            </a:r>
            <a:r>
              <a:rPr lang="en-US" dirty="0" smtClean="0"/>
              <a:t> can opal come 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62626"/>
                </a:solidFill>
                <a:latin typeface="ArialMT"/>
              </a:rPr>
              <a:t>A</a:t>
            </a:r>
            <a:r>
              <a:rPr lang="en-US" dirty="0" smtClean="0">
                <a:solidFill>
                  <a:srgbClr val="262626"/>
                </a:solidFill>
                <a:latin typeface="ArialMT"/>
              </a:rPr>
              <a:t>ll </a:t>
            </a:r>
            <a:r>
              <a:rPr lang="en-US" dirty="0">
                <a:solidFill>
                  <a:srgbClr val="262626"/>
                </a:solidFill>
                <a:latin typeface="ArialMT"/>
              </a:rPr>
              <a:t>the </a:t>
            </a:r>
            <a:r>
              <a:rPr lang="en-US" dirty="0" err="1">
                <a:solidFill>
                  <a:srgbClr val="262626"/>
                </a:solidFill>
                <a:latin typeface="ArialMT"/>
              </a:rPr>
              <a:t>colours</a:t>
            </a:r>
            <a:r>
              <a:rPr lang="en-US" dirty="0">
                <a:solidFill>
                  <a:srgbClr val="262626"/>
                </a:solidFill>
                <a:latin typeface="ArialMT"/>
              </a:rPr>
              <a:t> of the rainbow and </a:t>
            </a:r>
            <a:r>
              <a:rPr lang="en-US" dirty="0" smtClean="0">
                <a:solidFill>
                  <a:srgbClr val="262626"/>
                </a:solidFill>
                <a:latin typeface="ArialMT"/>
              </a:rPr>
              <a:t> </a:t>
            </a:r>
            <a:r>
              <a:rPr lang="en-US" dirty="0">
                <a:solidFill>
                  <a:srgbClr val="262626"/>
                </a:solidFill>
                <a:latin typeface="ArialMT"/>
              </a:rPr>
              <a:t>Almost ninety-five per cent of all fine opals come from the dry and </a:t>
            </a:r>
            <a:r>
              <a:rPr lang="en-US" dirty="0" smtClean="0">
                <a:solidFill>
                  <a:srgbClr val="262626"/>
                </a:solidFill>
                <a:latin typeface="ArialMT"/>
              </a:rPr>
              <a:t>remote  </a:t>
            </a:r>
            <a:r>
              <a:rPr lang="en-US" dirty="0">
                <a:solidFill>
                  <a:srgbClr val="262626"/>
                </a:solidFill>
                <a:latin typeface="ArialMT"/>
              </a:rPr>
              <a:t>deserts.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61" y="2746030"/>
            <a:ext cx="7971875" cy="3923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5138" y="25526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10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opal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A1A1A"/>
                </a:solidFill>
                <a:latin typeface="ArialMT"/>
              </a:rPr>
              <a:t>Opal 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is mined in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Australia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, the U.S., and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Mexico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. Some of the most famous Opal deposits are in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Australia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, and below are the most </a:t>
            </a:r>
            <a:r>
              <a:rPr lang="en-US" dirty="0" smtClean="0">
                <a:solidFill>
                  <a:srgbClr val="1A1A1A"/>
                </a:solidFill>
                <a:latin typeface="ArialMT"/>
              </a:rPr>
              <a:t>known 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Australian </a:t>
            </a:r>
            <a:r>
              <a:rPr lang="en-US" dirty="0" smtClean="0">
                <a:solidFill>
                  <a:srgbClr val="1A1A1A"/>
                </a:solidFill>
                <a:latin typeface="ArialMT"/>
              </a:rPr>
              <a:t>locations: </a:t>
            </a:r>
            <a:r>
              <a:rPr lang="en-US" b="1" dirty="0" smtClean="0">
                <a:solidFill>
                  <a:srgbClr val="1A1A1A"/>
                </a:solidFill>
                <a:latin typeface="ArialMT"/>
              </a:rPr>
              <a:t>south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Australia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.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Coober Pedy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, </a:t>
            </a:r>
            <a:r>
              <a:rPr lang="en-US" b="1" dirty="0">
                <a:solidFill>
                  <a:srgbClr val="1A1A1A"/>
                </a:solidFill>
                <a:latin typeface="ArialMT"/>
              </a:rPr>
              <a:t>South Australia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333" y="2879639"/>
            <a:ext cx="5379403" cy="30155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0275" y="3609529"/>
            <a:ext cx="3048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  <a:latin typeface="ArialMT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3553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2089" y="1334989"/>
            <a:ext cx="8664211" cy="1724867"/>
          </a:xfrm>
          <a:scene3d>
            <a:camera prst="perspectiveFront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is an open pit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2251" y="3494409"/>
            <a:ext cx="8664212" cy="916641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1A1A1A"/>
                </a:solidFill>
                <a:latin typeface="ArialMT"/>
              </a:rPr>
              <a:t>Open</a:t>
            </a:r>
            <a:r>
              <a:rPr lang="en-US" sz="2400" dirty="0">
                <a:solidFill>
                  <a:srgbClr val="1A1A1A"/>
                </a:solidFill>
                <a:latin typeface="ArialMT"/>
              </a:rPr>
              <a:t>-</a:t>
            </a:r>
            <a:r>
              <a:rPr lang="en-US" sz="2400" b="1" dirty="0">
                <a:solidFill>
                  <a:srgbClr val="1A1A1A"/>
                </a:solidFill>
                <a:latin typeface="ArialMT"/>
              </a:rPr>
              <a:t>pit</a:t>
            </a:r>
            <a:r>
              <a:rPr lang="en-US" sz="2400" dirty="0">
                <a:solidFill>
                  <a:srgbClr val="1A1A1A"/>
                </a:solidFill>
                <a:latin typeface="ArialMT"/>
              </a:rPr>
              <a:t> mining, </a:t>
            </a:r>
            <a:r>
              <a:rPr lang="en-US" sz="2400" dirty="0" smtClean="0">
                <a:solidFill>
                  <a:srgbClr val="1A1A1A"/>
                </a:solidFill>
                <a:latin typeface="ArialMT"/>
              </a:rPr>
              <a:t>or is </a:t>
            </a:r>
            <a:r>
              <a:rPr lang="en-US" sz="2400" dirty="0">
                <a:solidFill>
                  <a:srgbClr val="1A1A1A"/>
                </a:solidFill>
                <a:latin typeface="ArialMT"/>
              </a:rPr>
              <a:t>a surface mining technique of extracting rock or minerals from the </a:t>
            </a:r>
            <a:r>
              <a:rPr lang="en-US" sz="2400" dirty="0" err="1">
                <a:solidFill>
                  <a:srgbClr val="1A1A1A"/>
                </a:solidFill>
                <a:latin typeface="ArialMT"/>
              </a:rPr>
              <a:t>earth</a:t>
            </a:r>
            <a:r>
              <a:rPr lang="en-US" sz="2400" dirty="0" err="1" smtClean="0">
                <a:solidFill>
                  <a:srgbClr val="1A1A1A"/>
                </a:solidFill>
                <a:latin typeface="ArialMT"/>
              </a:rPr>
              <a:t>r</a:t>
            </a:r>
            <a:r>
              <a:rPr lang="en-US" sz="2400" dirty="0" smtClean="0">
                <a:solidFill>
                  <a:srgbClr val="1A1A1A"/>
                </a:solidFill>
                <a:latin typeface="ArialMT"/>
              </a:rPr>
              <a:t> </a:t>
            </a:r>
            <a:r>
              <a:rPr lang="en-US" sz="2400" dirty="0">
                <a:solidFill>
                  <a:srgbClr val="1A1A1A"/>
                </a:solidFill>
                <a:latin typeface="ArialMT"/>
              </a:rPr>
              <a:t>than from underground workings.</a:t>
            </a:r>
            <a:endParaRPr lang="en-US" sz="2400" dirty="0"/>
          </a:p>
        </p:txBody>
      </p:sp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960" y="100599"/>
            <a:ext cx="3156153" cy="2364068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289300" cy="2463800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77" y="4394200"/>
            <a:ext cx="3289300" cy="2463800"/>
          </a:xfrm>
          <a:prstGeom prst="rect">
            <a:avLst/>
          </a:prstGeom>
        </p:spPr>
      </p:pic>
      <p:pic>
        <p:nvPicPr>
          <p:cNvPr id="7" name="Picture 6" descr="images-3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301" y="4526941"/>
            <a:ext cx="38227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28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closed pit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Closed pit mining is under ground mining in a closed pit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978" y="2467328"/>
            <a:ext cx="3919303" cy="345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985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221</TotalTime>
  <Words>339</Words>
  <Application>Microsoft Macintosh PowerPoint</Application>
  <PresentationFormat>Custom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THE MINING OF OPAL</vt:lpstr>
      <vt:lpstr>What is opal?</vt:lpstr>
      <vt:lpstr>What is opal made of?</vt:lpstr>
      <vt:lpstr>HOW IS OPAL MINED</vt:lpstr>
      <vt:lpstr>What is silica</vt:lpstr>
      <vt:lpstr>What colours can opal come in </vt:lpstr>
      <vt:lpstr>Where is opal found?</vt:lpstr>
      <vt:lpstr>What is an open pit </vt:lpstr>
      <vt:lpstr>What is closed pit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MINING OF OPAL</dc:title>
  <dc:creator>Bradley, Nicole</dc:creator>
  <cp:keywords>OPAL</cp:keywords>
  <cp:lastModifiedBy>student student</cp:lastModifiedBy>
  <cp:revision>32</cp:revision>
  <dcterms:created xsi:type="dcterms:W3CDTF">2015-05-21T16:20:58Z</dcterms:created>
  <dcterms:modified xsi:type="dcterms:W3CDTF">2015-05-29T16:22:38Z</dcterms:modified>
</cp:coreProperties>
</file>